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70" r:id="rId2"/>
    <p:sldId id="257" r:id="rId3"/>
    <p:sldId id="269" r:id="rId4"/>
    <p:sldId id="268" r:id="rId5"/>
  </p:sldIdLst>
  <p:sldSz cx="9144000" cy="5143500" type="screen16x9"/>
  <p:notesSz cx="5143500" cy="9144000"/>
  <p:embeddedFontLst>
    <p:embeddedFont>
      <p:font typeface="맑은 고딕" panose="020B0503020000020004" pitchFamily="50" charset="-127"/>
      <p:regular r:id="rId8"/>
      <p:bold r:id="rId9"/>
    </p:embeddedFont>
    <p:embeddedFont>
      <p:font typeface="Helvetica" panose="020B0604020202020204" pitchFamily="34" charset="0"/>
      <p:regular r:id="rId10"/>
      <p:bold r:id="rId11"/>
      <p:italic r:id="rId12"/>
      <p:boldItalic r:id="rId13"/>
    </p:embeddedFont>
    <p:embeddedFont>
      <p:font typeface="HY견고딕" panose="02030600000101010101" pitchFamily="18" charset="-127"/>
      <p:regular r:id="rId14"/>
    </p:embeddedFont>
    <p:embeddedFont>
      <p:font typeface="Impact" panose="020B0806030902050204" pitchFamily="34" charset="0"/>
      <p:regular r:id="rId15"/>
    </p:embeddedFont>
    <p:embeddedFont>
      <p:font typeface="Segoe Script" panose="030B0504020000000003" pitchFamily="66" charset="0"/>
      <p:regular r:id="rId16"/>
      <p:bold r:id="rId1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22AE"/>
    <a:srgbClr val="8C29C9"/>
    <a:srgbClr val="DDBFF3"/>
    <a:srgbClr val="9C5BCD"/>
    <a:srgbClr val="F8F3FB"/>
    <a:srgbClr val="F9F9F9"/>
    <a:srgbClr val="FBFBFB"/>
    <a:srgbClr val="FDFDFD"/>
    <a:srgbClr val="FFFFFF"/>
    <a:srgbClr val="F4E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270" autoAdjust="0"/>
  </p:normalViewPr>
  <p:slideViewPr>
    <p:cSldViewPr snapToGrid="0" snapToObjects="1">
      <p:cViewPr>
        <p:scale>
          <a:sx n="125" d="100"/>
          <a:sy n="125" d="100"/>
        </p:scale>
        <p:origin x="1194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50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6CC9E7-30AF-053A-6E99-687F062D73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BA394A-9553-6452-D40F-4CB589BED4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D1FF-8C6B-4451-823F-22D12A435B7F}" type="datetimeFigureOut">
              <a:rPr lang="ko-KR" altLang="en-US" smtClean="0"/>
              <a:t>2025-10-28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0936A1-F745-5F38-C429-99C9A39218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15355F-A177-984B-1A63-5800C0BB4E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05E94-9822-439F-B995-9FAB5CBB3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939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50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4CDE5-9411-8198-D8B2-66CACC95F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98807E-E9A7-13E6-F0C1-1C7DC1265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F095FD-D25D-BF73-BD39-CEC98D6B9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81CB2-382B-AAD2-DAA4-7D27A7C41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29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C73A-0111-B887-700B-0F01C8FAA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759A9-B395-CDEC-0BF2-F1AF4082D3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14E38-04FF-12FA-0C58-C39D92465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75C6-3978-CDFE-52B1-8EDDBF30D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9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47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3BC3E6-F916-D867-478C-4F029D6DF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3BCC7A10-B3B6-FE5B-2E2F-9C5271A796AF}"/>
              </a:ext>
            </a:extLst>
          </p:cNvPr>
          <p:cNvSpPr/>
          <p:nvPr/>
        </p:nvSpPr>
        <p:spPr>
          <a:xfrm>
            <a:off x="1834663" y="1879853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spc="-150" dirty="0">
                <a:latin typeface="HY견고딕" panose="02030600000101010101" pitchFamily="18" charset="-127"/>
                <a:ea typeface="HY견고딕" panose="02030600000101010101" pitchFamily="18" charset="-127"/>
              </a:rPr>
              <a:t>Project </a:t>
            </a:r>
            <a:r>
              <a:rPr lang="en-US" sz="4800" spc="-300" dirty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SSF SHOP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5E7AC5F-A67B-23E8-608D-0E85797F6E7A}"/>
              </a:ext>
            </a:extLst>
          </p:cNvPr>
          <p:cNvSpPr/>
          <p:nvPr/>
        </p:nvSpPr>
        <p:spPr>
          <a:xfrm>
            <a:off x="5105403" y="1350934"/>
            <a:ext cx="340212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Script" panose="030B0504020000000003" pitchFamily="66" charset="0"/>
                <a:ea typeface="Impact" pitchFamily="34" charset="-122"/>
                <a:cs typeface="Impact" pitchFamily="34" charset="-120"/>
              </a:rPr>
              <a:t>E-Commerce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F1C7E6CA-5709-7105-5B05-C81C40B681C2}"/>
              </a:ext>
            </a:extLst>
          </p:cNvPr>
          <p:cNvSpPr/>
          <p:nvPr/>
        </p:nvSpPr>
        <p:spPr>
          <a:xfrm>
            <a:off x="5896709" y="375138"/>
            <a:ext cx="26987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React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Redux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Spring Boot</a:t>
            </a:r>
            <a:endParaRPr lang="en-US" altLang="ko-KR" sz="900" spc="300" dirty="0">
              <a:solidFill>
                <a:srgbClr val="8C29C9"/>
              </a:solidFill>
              <a:latin typeface="+mn-ea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DBE6877B-790A-9987-587C-0DE310A41BEB}"/>
              </a:ext>
            </a:extLst>
          </p:cNvPr>
          <p:cNvSpPr/>
          <p:nvPr/>
        </p:nvSpPr>
        <p:spPr>
          <a:xfrm>
            <a:off x="1822939" y="2569169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Storyboard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F0B4EED0-D001-E2C9-1FFB-326C7B5F6E83}"/>
              </a:ext>
            </a:extLst>
          </p:cNvPr>
          <p:cNvSpPr/>
          <p:nvPr/>
        </p:nvSpPr>
        <p:spPr>
          <a:xfrm>
            <a:off x="548550" y="410884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>
              <a:spcBef>
                <a:spcPts val="2400"/>
              </a:spcBef>
              <a:spcAft>
                <a:spcPts val="300"/>
              </a:spcAft>
            </a:pPr>
            <a:r>
              <a:rPr 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Team</a:t>
            </a:r>
            <a:r>
              <a:rPr lang="ko-KR" alt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 </a:t>
            </a:r>
            <a:r>
              <a:rPr lang="en-US" altLang="ko-KR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Project</a:t>
            </a:r>
            <a:endParaRPr lang="en-US" sz="900" spc="-6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36F59E3C-EDA7-8AC3-049D-DAA142481048}"/>
              </a:ext>
            </a:extLst>
          </p:cNvPr>
          <p:cNvSpPr/>
          <p:nvPr/>
        </p:nvSpPr>
        <p:spPr>
          <a:xfrm>
            <a:off x="548550" y="4306966"/>
            <a:ext cx="291397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defRPr/>
            </a:pPr>
            <a:r>
              <a:rPr lang="ko-KR" altLang="en-US" sz="800" b="1" spc="-70" dirty="0">
                <a:latin typeface="+mn-ea"/>
              </a:rPr>
              <a:t>김소현  </a:t>
            </a:r>
            <a:r>
              <a:rPr lang="ko-KR" altLang="en-US" sz="800" b="1" spc="-70" dirty="0" err="1">
                <a:latin typeface="+mn-ea"/>
              </a:rPr>
              <a:t>박도윤</a:t>
            </a:r>
            <a:r>
              <a:rPr lang="ko-KR" altLang="en-US" sz="800" b="1" spc="-70" dirty="0">
                <a:latin typeface="+mn-ea"/>
              </a:rPr>
              <a:t>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>
                <a:latin typeface="+mn-ea"/>
              </a:rPr>
              <a:t>이동석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 err="1">
                <a:latin typeface="+mn-ea"/>
              </a:rPr>
              <a:t>하승주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Helvetica" pitchFamily="34" charset="0"/>
              <a:ea typeface="Helvetica" pitchFamily="34" charset="-122"/>
              <a:cs typeface="Helvetica" pitchFamily="34" charset="-120"/>
            </a:endParaRP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C1FFC8F7-4DA1-4FC9-F918-42ACF5800B4E}"/>
              </a:ext>
            </a:extLst>
          </p:cNvPr>
          <p:cNvSpPr/>
          <p:nvPr/>
        </p:nvSpPr>
        <p:spPr>
          <a:xfrm>
            <a:off x="5015087" y="4501662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algn="ctr"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 err="1">
                <a:latin typeface="+mn-ea"/>
              </a:rPr>
              <a:t>Ssf</a:t>
            </a:r>
            <a:r>
              <a:rPr lang="en-US" altLang="ko-KR" sz="900" dirty="0">
                <a:latin typeface="+mn-ea"/>
              </a:rPr>
              <a:t> shop </a:t>
            </a:r>
            <a:r>
              <a:rPr lang="ko-KR" altLang="en-US" sz="900" dirty="0">
                <a:latin typeface="+mn-ea"/>
              </a:rPr>
              <a:t>로고 배경 </a:t>
            </a:r>
            <a:r>
              <a:rPr lang="ko-KR" altLang="en-US" sz="900" dirty="0" err="1">
                <a:latin typeface="+mn-ea"/>
              </a:rPr>
              <a:t>컬러값</a:t>
            </a: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r>
              <a:rPr lang="ko-KR" altLang="en-US" sz="900" dirty="0" err="1">
                <a:latin typeface="+mn-ea"/>
              </a:rPr>
              <a:t>그라데이션</a:t>
            </a:r>
            <a:r>
              <a:rPr lang="ko-KR" altLang="en-US" sz="900" dirty="0">
                <a:latin typeface="+mn-ea"/>
              </a:rPr>
              <a:t> 색상 영역</a:t>
            </a:r>
            <a:endParaRPr lang="en-US" sz="900" spc="300" dirty="0">
              <a:latin typeface="+mn-ea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4C20538A-0DF8-D0EA-A1BC-350A615E4C8B}"/>
              </a:ext>
            </a:extLst>
          </p:cNvPr>
          <p:cNvSpPr/>
          <p:nvPr/>
        </p:nvSpPr>
        <p:spPr>
          <a:xfrm>
            <a:off x="4815840" y="3863340"/>
            <a:ext cx="4328160" cy="1280160"/>
          </a:xfrm>
          <a:custGeom>
            <a:avLst/>
            <a:gdLst>
              <a:gd name="connsiteX0" fmla="*/ 4938284 w 4938284"/>
              <a:gd name="connsiteY0" fmla="*/ 0 h 1813560"/>
              <a:gd name="connsiteX1" fmla="*/ 4900184 w 4938284"/>
              <a:gd name="connsiteY1" fmla="*/ 91440 h 1813560"/>
              <a:gd name="connsiteX2" fmla="*/ 4877324 w 4938284"/>
              <a:gd name="connsiteY2" fmla="*/ 129540 h 1813560"/>
              <a:gd name="connsiteX3" fmla="*/ 4831604 w 4938284"/>
              <a:gd name="connsiteY3" fmla="*/ 160020 h 1813560"/>
              <a:gd name="connsiteX4" fmla="*/ 4747784 w 4938284"/>
              <a:gd name="connsiteY4" fmla="*/ 228600 h 1813560"/>
              <a:gd name="connsiteX5" fmla="*/ 4686824 w 4938284"/>
              <a:gd name="connsiteY5" fmla="*/ 251460 h 1813560"/>
              <a:gd name="connsiteX6" fmla="*/ 4572524 w 4938284"/>
              <a:gd name="connsiteY6" fmla="*/ 274320 h 1813560"/>
              <a:gd name="connsiteX7" fmla="*/ 4465844 w 4938284"/>
              <a:gd name="connsiteY7" fmla="*/ 281940 h 1813560"/>
              <a:gd name="connsiteX8" fmla="*/ 4267724 w 4938284"/>
              <a:gd name="connsiteY8" fmla="*/ 274320 h 1813560"/>
              <a:gd name="connsiteX9" fmla="*/ 4222004 w 4938284"/>
              <a:gd name="connsiteY9" fmla="*/ 266700 h 1813560"/>
              <a:gd name="connsiteX10" fmla="*/ 4161044 w 4938284"/>
              <a:gd name="connsiteY10" fmla="*/ 259080 h 1813560"/>
              <a:gd name="connsiteX11" fmla="*/ 4084844 w 4938284"/>
              <a:gd name="connsiteY11" fmla="*/ 243840 h 1813560"/>
              <a:gd name="connsiteX12" fmla="*/ 3978164 w 4938284"/>
              <a:gd name="connsiteY12" fmla="*/ 236220 h 1813560"/>
              <a:gd name="connsiteX13" fmla="*/ 3612404 w 4938284"/>
              <a:gd name="connsiteY13" fmla="*/ 175260 h 1813560"/>
              <a:gd name="connsiteX14" fmla="*/ 3353324 w 4938284"/>
              <a:gd name="connsiteY14" fmla="*/ 144780 h 1813560"/>
              <a:gd name="connsiteX15" fmla="*/ 3246644 w 4938284"/>
              <a:gd name="connsiteY15" fmla="*/ 137160 h 1813560"/>
              <a:gd name="connsiteX16" fmla="*/ 2972324 w 4938284"/>
              <a:gd name="connsiteY16" fmla="*/ 144780 h 1813560"/>
              <a:gd name="connsiteX17" fmla="*/ 2903744 w 4938284"/>
              <a:gd name="connsiteY17" fmla="*/ 160020 h 1813560"/>
              <a:gd name="connsiteX18" fmla="*/ 2743724 w 4938284"/>
              <a:gd name="connsiteY18" fmla="*/ 213360 h 1813560"/>
              <a:gd name="connsiteX19" fmla="*/ 2698004 w 4938284"/>
              <a:gd name="connsiteY19" fmla="*/ 243840 h 1813560"/>
              <a:gd name="connsiteX20" fmla="*/ 2583704 w 4938284"/>
              <a:gd name="connsiteY20" fmla="*/ 335280 h 1813560"/>
              <a:gd name="connsiteX21" fmla="*/ 2537984 w 4938284"/>
              <a:gd name="connsiteY21" fmla="*/ 373380 h 1813560"/>
              <a:gd name="connsiteX22" fmla="*/ 2507504 w 4938284"/>
              <a:gd name="connsiteY22" fmla="*/ 411480 h 1813560"/>
              <a:gd name="connsiteX23" fmla="*/ 2477024 w 4938284"/>
              <a:gd name="connsiteY23" fmla="*/ 441960 h 1813560"/>
              <a:gd name="connsiteX24" fmla="*/ 2431304 w 4938284"/>
              <a:gd name="connsiteY24" fmla="*/ 502920 h 1813560"/>
              <a:gd name="connsiteX25" fmla="*/ 2385584 w 4938284"/>
              <a:gd name="connsiteY25" fmla="*/ 571500 h 1813560"/>
              <a:gd name="connsiteX26" fmla="*/ 2263664 w 4938284"/>
              <a:gd name="connsiteY26" fmla="*/ 762000 h 1813560"/>
              <a:gd name="connsiteX27" fmla="*/ 2233184 w 4938284"/>
              <a:gd name="connsiteY27" fmla="*/ 800100 h 1813560"/>
              <a:gd name="connsiteX28" fmla="*/ 2103644 w 4938284"/>
              <a:gd name="connsiteY28" fmla="*/ 914400 h 1813560"/>
              <a:gd name="connsiteX29" fmla="*/ 2042684 w 4938284"/>
              <a:gd name="connsiteY29" fmla="*/ 952500 h 1813560"/>
              <a:gd name="connsiteX30" fmla="*/ 1867424 w 4938284"/>
              <a:gd name="connsiteY30" fmla="*/ 1013460 h 1813560"/>
              <a:gd name="connsiteX31" fmla="*/ 1699784 w 4938284"/>
              <a:gd name="connsiteY31" fmla="*/ 1028700 h 1813560"/>
              <a:gd name="connsiteX32" fmla="*/ 1509284 w 4938284"/>
              <a:gd name="connsiteY32" fmla="*/ 1051560 h 1813560"/>
              <a:gd name="connsiteX33" fmla="*/ 1318784 w 4938284"/>
              <a:gd name="connsiteY33" fmla="*/ 1089660 h 1813560"/>
              <a:gd name="connsiteX34" fmla="*/ 1128284 w 4938284"/>
              <a:gd name="connsiteY34" fmla="*/ 1120140 h 1813560"/>
              <a:gd name="connsiteX35" fmla="*/ 1006364 w 4938284"/>
              <a:gd name="connsiteY35" fmla="*/ 1143000 h 1813560"/>
              <a:gd name="connsiteX36" fmla="*/ 808244 w 4938284"/>
              <a:gd name="connsiteY36" fmla="*/ 1165860 h 1813560"/>
              <a:gd name="connsiteX37" fmla="*/ 572024 w 4938284"/>
              <a:gd name="connsiteY37" fmla="*/ 1211580 h 1813560"/>
              <a:gd name="connsiteX38" fmla="*/ 480584 w 4938284"/>
              <a:gd name="connsiteY38" fmla="*/ 1234440 h 1813560"/>
              <a:gd name="connsiteX39" fmla="*/ 450104 w 4938284"/>
              <a:gd name="connsiteY39" fmla="*/ 1257300 h 1813560"/>
              <a:gd name="connsiteX40" fmla="*/ 404384 w 4938284"/>
              <a:gd name="connsiteY40" fmla="*/ 1287780 h 1813560"/>
              <a:gd name="connsiteX41" fmla="*/ 366284 w 4938284"/>
              <a:gd name="connsiteY41" fmla="*/ 1325880 h 1813560"/>
              <a:gd name="connsiteX42" fmla="*/ 282464 w 4938284"/>
              <a:gd name="connsiteY42" fmla="*/ 1394460 h 1813560"/>
              <a:gd name="connsiteX43" fmla="*/ 206264 w 4938284"/>
              <a:gd name="connsiteY43" fmla="*/ 1470660 h 1813560"/>
              <a:gd name="connsiteX44" fmla="*/ 122444 w 4938284"/>
              <a:gd name="connsiteY44" fmla="*/ 1546860 h 1813560"/>
              <a:gd name="connsiteX45" fmla="*/ 107204 w 4938284"/>
              <a:gd name="connsiteY45" fmla="*/ 1577340 h 1813560"/>
              <a:gd name="connsiteX46" fmla="*/ 91964 w 4938284"/>
              <a:gd name="connsiteY46" fmla="*/ 1600200 h 1813560"/>
              <a:gd name="connsiteX47" fmla="*/ 84344 w 4938284"/>
              <a:gd name="connsiteY47" fmla="*/ 1623060 h 1813560"/>
              <a:gd name="connsiteX48" fmla="*/ 53864 w 4938284"/>
              <a:gd name="connsiteY48" fmla="*/ 1676400 h 1813560"/>
              <a:gd name="connsiteX49" fmla="*/ 38624 w 4938284"/>
              <a:gd name="connsiteY49" fmla="*/ 1706880 h 1813560"/>
              <a:gd name="connsiteX50" fmla="*/ 31004 w 4938284"/>
              <a:gd name="connsiteY50" fmla="*/ 1729740 h 1813560"/>
              <a:gd name="connsiteX51" fmla="*/ 524 w 4938284"/>
              <a:gd name="connsiteY51" fmla="*/ 181356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38284" h="1813560">
                <a:moveTo>
                  <a:pt x="4938284" y="0"/>
                </a:moveTo>
                <a:cubicBezTo>
                  <a:pt x="4916069" y="88862"/>
                  <a:pt x="4937973" y="34756"/>
                  <a:pt x="4900184" y="91440"/>
                </a:cubicBezTo>
                <a:cubicBezTo>
                  <a:pt x="4891969" y="103763"/>
                  <a:pt x="4887797" y="119067"/>
                  <a:pt x="4877324" y="129540"/>
                </a:cubicBezTo>
                <a:cubicBezTo>
                  <a:pt x="4864372" y="142492"/>
                  <a:pt x="4845780" y="148421"/>
                  <a:pt x="4831604" y="160020"/>
                </a:cubicBezTo>
                <a:cubicBezTo>
                  <a:pt x="4782540" y="200164"/>
                  <a:pt x="4806422" y="199281"/>
                  <a:pt x="4747784" y="228600"/>
                </a:cubicBezTo>
                <a:cubicBezTo>
                  <a:pt x="4728373" y="238305"/>
                  <a:pt x="4707538" y="244987"/>
                  <a:pt x="4686824" y="251460"/>
                </a:cubicBezTo>
                <a:cubicBezTo>
                  <a:pt x="4649922" y="262992"/>
                  <a:pt x="4611028" y="270653"/>
                  <a:pt x="4572524" y="274320"/>
                </a:cubicBezTo>
                <a:cubicBezTo>
                  <a:pt x="4537034" y="277700"/>
                  <a:pt x="4501404" y="279400"/>
                  <a:pt x="4465844" y="281940"/>
                </a:cubicBezTo>
                <a:cubicBezTo>
                  <a:pt x="4399804" y="279400"/>
                  <a:pt x="4333684" y="278443"/>
                  <a:pt x="4267724" y="274320"/>
                </a:cubicBezTo>
                <a:cubicBezTo>
                  <a:pt x="4252304" y="273356"/>
                  <a:pt x="4237299" y="268885"/>
                  <a:pt x="4222004" y="266700"/>
                </a:cubicBezTo>
                <a:cubicBezTo>
                  <a:pt x="4201732" y="263804"/>
                  <a:pt x="4181244" y="262447"/>
                  <a:pt x="4161044" y="259080"/>
                </a:cubicBezTo>
                <a:cubicBezTo>
                  <a:pt x="4135493" y="254822"/>
                  <a:pt x="4110547" y="247053"/>
                  <a:pt x="4084844" y="243840"/>
                </a:cubicBezTo>
                <a:cubicBezTo>
                  <a:pt x="4049469" y="239418"/>
                  <a:pt x="4013724" y="238760"/>
                  <a:pt x="3978164" y="236220"/>
                </a:cubicBezTo>
                <a:cubicBezTo>
                  <a:pt x="3856244" y="215900"/>
                  <a:pt x="3734921" y="191596"/>
                  <a:pt x="3612404" y="175260"/>
                </a:cubicBezTo>
                <a:cubicBezTo>
                  <a:pt x="3499048" y="160146"/>
                  <a:pt x="3474411" y="155788"/>
                  <a:pt x="3353324" y="144780"/>
                </a:cubicBezTo>
                <a:cubicBezTo>
                  <a:pt x="3317820" y="141552"/>
                  <a:pt x="3282204" y="139700"/>
                  <a:pt x="3246644" y="137160"/>
                </a:cubicBezTo>
                <a:cubicBezTo>
                  <a:pt x="3155204" y="139700"/>
                  <a:pt x="3063597" y="138695"/>
                  <a:pt x="2972324" y="144780"/>
                </a:cubicBezTo>
                <a:cubicBezTo>
                  <a:pt x="2948958" y="146338"/>
                  <a:pt x="2926539" y="154656"/>
                  <a:pt x="2903744" y="160020"/>
                </a:cubicBezTo>
                <a:cubicBezTo>
                  <a:pt x="2857625" y="170872"/>
                  <a:pt x="2779295" y="189646"/>
                  <a:pt x="2743724" y="213360"/>
                </a:cubicBezTo>
                <a:cubicBezTo>
                  <a:pt x="2728484" y="223520"/>
                  <a:pt x="2713009" y="233336"/>
                  <a:pt x="2698004" y="243840"/>
                </a:cubicBezTo>
                <a:cubicBezTo>
                  <a:pt x="2664097" y="267575"/>
                  <a:pt x="2605002" y="317740"/>
                  <a:pt x="2583704" y="335280"/>
                </a:cubicBezTo>
                <a:cubicBezTo>
                  <a:pt x="2568390" y="347891"/>
                  <a:pt x="2550377" y="357889"/>
                  <a:pt x="2537984" y="373380"/>
                </a:cubicBezTo>
                <a:cubicBezTo>
                  <a:pt x="2527824" y="386080"/>
                  <a:pt x="2518309" y="399324"/>
                  <a:pt x="2507504" y="411480"/>
                </a:cubicBezTo>
                <a:cubicBezTo>
                  <a:pt x="2497958" y="422219"/>
                  <a:pt x="2486222" y="430922"/>
                  <a:pt x="2477024" y="441960"/>
                </a:cubicBezTo>
                <a:cubicBezTo>
                  <a:pt x="2460763" y="461473"/>
                  <a:pt x="2446544" y="482600"/>
                  <a:pt x="2431304" y="502920"/>
                </a:cubicBezTo>
                <a:cubicBezTo>
                  <a:pt x="2413909" y="555105"/>
                  <a:pt x="2437474" y="493664"/>
                  <a:pt x="2385584" y="571500"/>
                </a:cubicBezTo>
                <a:cubicBezTo>
                  <a:pt x="2280389" y="729292"/>
                  <a:pt x="2336978" y="664248"/>
                  <a:pt x="2263664" y="762000"/>
                </a:cubicBezTo>
                <a:cubicBezTo>
                  <a:pt x="2253906" y="775011"/>
                  <a:pt x="2244961" y="788883"/>
                  <a:pt x="2233184" y="800100"/>
                </a:cubicBezTo>
                <a:cubicBezTo>
                  <a:pt x="2191484" y="839814"/>
                  <a:pt x="2152477" y="883880"/>
                  <a:pt x="2103644" y="914400"/>
                </a:cubicBezTo>
                <a:cubicBezTo>
                  <a:pt x="2083324" y="927100"/>
                  <a:pt x="2063862" y="941288"/>
                  <a:pt x="2042684" y="952500"/>
                </a:cubicBezTo>
                <a:cubicBezTo>
                  <a:pt x="1993310" y="978639"/>
                  <a:pt x="1919802" y="1004730"/>
                  <a:pt x="1867424" y="1013460"/>
                </a:cubicBezTo>
                <a:cubicBezTo>
                  <a:pt x="1755100" y="1032181"/>
                  <a:pt x="1906804" y="1008503"/>
                  <a:pt x="1699784" y="1028700"/>
                </a:cubicBezTo>
                <a:cubicBezTo>
                  <a:pt x="1636131" y="1034910"/>
                  <a:pt x="1572436" y="1041456"/>
                  <a:pt x="1509284" y="1051560"/>
                </a:cubicBezTo>
                <a:cubicBezTo>
                  <a:pt x="1445340" y="1061791"/>
                  <a:pt x="1382517" y="1078188"/>
                  <a:pt x="1318784" y="1089660"/>
                </a:cubicBezTo>
                <a:cubicBezTo>
                  <a:pt x="1255493" y="1101052"/>
                  <a:pt x="1191674" y="1109317"/>
                  <a:pt x="1128284" y="1120140"/>
                </a:cubicBezTo>
                <a:cubicBezTo>
                  <a:pt x="1087526" y="1127099"/>
                  <a:pt x="1047324" y="1137350"/>
                  <a:pt x="1006364" y="1143000"/>
                </a:cubicBezTo>
                <a:cubicBezTo>
                  <a:pt x="651250" y="1191981"/>
                  <a:pt x="1164737" y="1106444"/>
                  <a:pt x="808244" y="1165860"/>
                </a:cubicBezTo>
                <a:cubicBezTo>
                  <a:pt x="725690" y="1179619"/>
                  <a:pt x="652903" y="1192323"/>
                  <a:pt x="572024" y="1211580"/>
                </a:cubicBezTo>
                <a:cubicBezTo>
                  <a:pt x="423989" y="1246826"/>
                  <a:pt x="594419" y="1211673"/>
                  <a:pt x="480584" y="1234440"/>
                </a:cubicBezTo>
                <a:cubicBezTo>
                  <a:pt x="470424" y="1242060"/>
                  <a:pt x="460508" y="1250017"/>
                  <a:pt x="450104" y="1257300"/>
                </a:cubicBezTo>
                <a:cubicBezTo>
                  <a:pt x="435099" y="1267804"/>
                  <a:pt x="418560" y="1276181"/>
                  <a:pt x="404384" y="1287780"/>
                </a:cubicBezTo>
                <a:cubicBezTo>
                  <a:pt x="390483" y="1299153"/>
                  <a:pt x="379801" y="1314053"/>
                  <a:pt x="366284" y="1325880"/>
                </a:cubicBezTo>
                <a:cubicBezTo>
                  <a:pt x="339116" y="1349652"/>
                  <a:pt x="305575" y="1366727"/>
                  <a:pt x="282464" y="1394460"/>
                </a:cubicBezTo>
                <a:cubicBezTo>
                  <a:pt x="207036" y="1484974"/>
                  <a:pt x="281922" y="1401307"/>
                  <a:pt x="206264" y="1470660"/>
                </a:cubicBezTo>
                <a:cubicBezTo>
                  <a:pt x="112784" y="1556350"/>
                  <a:pt x="188778" y="1497109"/>
                  <a:pt x="122444" y="1546860"/>
                </a:cubicBezTo>
                <a:cubicBezTo>
                  <a:pt x="117364" y="1557020"/>
                  <a:pt x="112840" y="1567477"/>
                  <a:pt x="107204" y="1577340"/>
                </a:cubicBezTo>
                <a:cubicBezTo>
                  <a:pt x="102660" y="1585291"/>
                  <a:pt x="96060" y="1592009"/>
                  <a:pt x="91964" y="1600200"/>
                </a:cubicBezTo>
                <a:cubicBezTo>
                  <a:pt x="88372" y="1607384"/>
                  <a:pt x="87508" y="1615677"/>
                  <a:pt x="84344" y="1623060"/>
                </a:cubicBezTo>
                <a:cubicBezTo>
                  <a:pt x="64607" y="1669114"/>
                  <a:pt x="75729" y="1638136"/>
                  <a:pt x="53864" y="1676400"/>
                </a:cubicBezTo>
                <a:cubicBezTo>
                  <a:pt x="48228" y="1686263"/>
                  <a:pt x="43099" y="1696439"/>
                  <a:pt x="38624" y="1706880"/>
                </a:cubicBezTo>
                <a:cubicBezTo>
                  <a:pt x="35460" y="1714263"/>
                  <a:pt x="34905" y="1722719"/>
                  <a:pt x="31004" y="1729740"/>
                </a:cubicBezTo>
                <a:cubicBezTo>
                  <a:pt x="-6521" y="1797284"/>
                  <a:pt x="524" y="1749338"/>
                  <a:pt x="524" y="181356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2D2661-3ECB-B7B9-CF9A-55365DD67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50" y="487387"/>
            <a:ext cx="526074" cy="526074"/>
          </a:xfrm>
          <a:prstGeom prst="rect">
            <a:avLst/>
          </a:prstGeom>
        </p:spPr>
      </p:pic>
      <p:sp>
        <p:nvSpPr>
          <p:cNvPr id="6" name="Text 5">
            <a:extLst>
              <a:ext uri="{FF2B5EF4-FFF2-40B4-BE49-F238E27FC236}">
                <a16:creationId xmlns:a16="http://schemas.microsoft.com/office/drawing/2014/main" id="{6BF0FD9A-DA86-123D-7977-1A5B8AFCFBFB}"/>
              </a:ext>
            </a:extLst>
          </p:cNvPr>
          <p:cNvSpPr/>
          <p:nvPr/>
        </p:nvSpPr>
        <p:spPr>
          <a:xfrm>
            <a:off x="6904892" y="433363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marL="0" marR="0" lvl="0" indent="0" algn="r" defTabSz="914400" rtl="0" eaLnBrk="1" fontAlgn="auto" latinLnBrk="0" hangingPunct="1">
              <a:spcBef>
                <a:spcPts val="24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elvetica" pitchFamily="34" charset="0"/>
                <a:ea typeface="Helvetica" pitchFamily="34" charset="-122"/>
                <a:cs typeface="Helvetica" pitchFamily="34" charset="-120"/>
              </a:rPr>
              <a:t>October 31, 2025</a:t>
            </a:r>
          </a:p>
        </p:txBody>
      </p:sp>
    </p:spTree>
    <p:extLst>
      <p:ext uri="{BB962C8B-B14F-4D97-AF65-F5344CB8AC3E}">
        <p14:creationId xmlns:p14="http://schemas.microsoft.com/office/powerpoint/2010/main" val="419050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3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rgbClr val="9C5BCD">
                    <a:alpha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Our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rgbClr val="9C5BCD">
                    <a:alpha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Mis</a:t>
            </a:r>
            <a:r>
              <a:rPr lang="en-US" altLang="ko-KR" sz="2800" spc="-300" dirty="0">
                <a:solidFill>
                  <a:srgbClr val="9C5BCD">
                    <a:alpha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si</a:t>
            </a:r>
            <a:r>
              <a:rPr lang="en-US" altLang="ko-KR" sz="2800" spc="-150" dirty="0">
                <a:solidFill>
                  <a:srgbClr val="9C5BCD">
                    <a:alpha val="25000"/>
                  </a:srgb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on</a:t>
            </a: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12CABD9A-100A-754B-C369-5C2222E4463D}"/>
              </a:ext>
            </a:extLst>
          </p:cNvPr>
          <p:cNvSpPr/>
          <p:nvPr/>
        </p:nvSpPr>
        <p:spPr>
          <a:xfrm>
            <a:off x="4788877" y="457009"/>
            <a:ext cx="3806573" cy="268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3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34" charset="0"/>
                <a:cs typeface="Helvetica" pitchFamily="34" charset="-120"/>
              </a:rPr>
              <a:t>심층적 고민과 체계적 전략 하에</a:t>
            </a:r>
            <a:endParaRPr lang="en-US" altLang="ko-KR" sz="1300" spc="-50" dirty="0">
              <a:solidFill>
                <a:schemeClr val="tx1">
                  <a:lumMod val="65000"/>
                  <a:lumOff val="35000"/>
                </a:schemeClr>
              </a:solidFill>
              <a:latin typeface="Helvetica" pitchFamily="34" charset="0"/>
              <a:cs typeface="Helvetica" pitchFamily="34" charset="-12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41CD2220-73EE-6E57-26C9-B610B7C1ACA4}"/>
              </a:ext>
            </a:extLst>
          </p:cNvPr>
          <p:cNvSpPr/>
          <p:nvPr/>
        </p:nvSpPr>
        <p:spPr>
          <a:xfrm>
            <a:off x="4849837" y="729743"/>
            <a:ext cx="3806573" cy="268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본 프로젝트의 주제 선정이 이루어졌습니다</a:t>
            </a:r>
            <a:r>
              <a:rPr lang="en-US" altLang="ko-KR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.</a:t>
            </a: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75F3115A-652E-86FD-1F1D-DE570C30E55A}"/>
              </a:ext>
            </a:extLst>
          </p:cNvPr>
          <p:cNvGrpSpPr/>
          <p:nvPr/>
        </p:nvGrpSpPr>
        <p:grpSpPr>
          <a:xfrm>
            <a:off x="533399" y="2260096"/>
            <a:ext cx="2404963" cy="2340966"/>
            <a:chOff x="533399" y="2260096"/>
            <a:chExt cx="2404963" cy="2340966"/>
          </a:xfrm>
        </p:grpSpPr>
        <p:sp>
          <p:nvSpPr>
            <p:cNvPr id="4" name="Text 1"/>
            <p:cNvSpPr/>
            <p:nvPr/>
          </p:nvSpPr>
          <p:spPr>
            <a:xfrm>
              <a:off x="533399" y="2260096"/>
              <a:ext cx="648510" cy="5715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4500"/>
                </a:lnSpc>
                <a:buNone/>
              </a:pPr>
              <a:r>
                <a:rPr lang="en-US" sz="4500" dirty="0">
                  <a:solidFill>
                    <a:srgbClr val="9C5BCD">
                      <a:alpha val="10000"/>
                    </a:srgbClr>
                  </a:solidFill>
                  <a:latin typeface="Impact" pitchFamily="34" charset="0"/>
                  <a:ea typeface="Impact" pitchFamily="34" charset="-122"/>
                  <a:cs typeface="Impact" pitchFamily="34" charset="-120"/>
                </a:rPr>
                <a:t>01</a:t>
              </a:r>
              <a:endParaRPr lang="en-US" sz="4500" dirty="0">
                <a:solidFill>
                  <a:srgbClr val="9C5BCD">
                    <a:alpha val="10000"/>
                  </a:srgbClr>
                </a:solidFill>
              </a:endParaRPr>
            </a:p>
          </p:txBody>
        </p:sp>
        <p:sp>
          <p:nvSpPr>
            <p:cNvPr id="24" name="Text 4">
              <a:extLst>
                <a:ext uri="{FF2B5EF4-FFF2-40B4-BE49-F238E27FC236}">
                  <a16:creationId xmlns:a16="http://schemas.microsoft.com/office/drawing/2014/main" id="{9614E62A-0540-DF63-EF87-EDAE24FA2F6E}"/>
                </a:ext>
              </a:extLst>
            </p:cNvPr>
            <p:cNvSpPr/>
            <p:nvPr/>
          </p:nvSpPr>
          <p:spPr>
            <a:xfrm>
              <a:off x="533399" y="2545846"/>
              <a:ext cx="2404963" cy="5938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spcAft>
                  <a:spcPts val="600"/>
                </a:spcAft>
                <a:buNone/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시장성</a:t>
              </a:r>
              <a:r>
                <a:rPr lang="en-US" altLang="ko-KR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·</a:t>
              </a: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확장성 기반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  <a:p>
              <a:pPr marL="0" indent="0" algn="l">
                <a:spcAft>
                  <a:spcPts val="600"/>
                </a:spcAft>
                <a:buNone/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전략적 주제 선택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27" name="Text 5">
              <a:extLst>
                <a:ext uri="{FF2B5EF4-FFF2-40B4-BE49-F238E27FC236}">
                  <a16:creationId xmlns:a16="http://schemas.microsoft.com/office/drawing/2014/main" id="{D19BB193-99CB-305B-88EA-130C867FADFA}"/>
                </a:ext>
              </a:extLst>
            </p:cNvPr>
            <p:cNvSpPr/>
            <p:nvPr/>
          </p:nvSpPr>
          <p:spPr>
            <a:xfrm>
              <a:off x="533399" y="3300306"/>
              <a:ext cx="2404963" cy="130075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패션 이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-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커머스 시장은 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2025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년 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8,860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억 달러에서</a:t>
              </a:r>
              <a:b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</a:b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2032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년 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2.1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조 달러로 성장 전망되는 산업군으로</a:t>
              </a:r>
              <a:endParaRPr lang="en-US" altLang="ko-KR" sz="8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본 프로젝트는 이러한 고성장 시장의 핵심 비즈니스</a:t>
              </a:r>
              <a:b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</a:b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모델과 기술적 요구사항을 심층 이해하여</a:t>
              </a:r>
              <a:endParaRPr lang="en-US" altLang="ko-KR" sz="8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실제 시장에서 검증된 서비스 로직을 기반으로</a:t>
              </a:r>
              <a:b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</a:b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솔루션 구축 역량을 확보하기 위해 선정되었습니다</a:t>
              </a:r>
              <a: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  <a:t>.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FB9BFB1-83BF-A98C-58B3-992CF70D7EAE}"/>
              </a:ext>
            </a:extLst>
          </p:cNvPr>
          <p:cNvGrpSpPr/>
          <p:nvPr/>
        </p:nvGrpSpPr>
        <p:grpSpPr>
          <a:xfrm>
            <a:off x="3450800" y="2260096"/>
            <a:ext cx="2404963" cy="2340966"/>
            <a:chOff x="3450800" y="2260096"/>
            <a:chExt cx="2404963" cy="2340966"/>
          </a:xfrm>
        </p:grpSpPr>
        <p:sp>
          <p:nvSpPr>
            <p:cNvPr id="45" name="Text 1">
              <a:extLst>
                <a:ext uri="{FF2B5EF4-FFF2-40B4-BE49-F238E27FC236}">
                  <a16:creationId xmlns:a16="http://schemas.microsoft.com/office/drawing/2014/main" id="{1C292063-054A-5625-F6AC-C41DC95920F9}"/>
                </a:ext>
              </a:extLst>
            </p:cNvPr>
            <p:cNvSpPr/>
            <p:nvPr/>
          </p:nvSpPr>
          <p:spPr>
            <a:xfrm>
              <a:off x="3450800" y="2260096"/>
              <a:ext cx="648510" cy="5715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4500"/>
                </a:lnSpc>
              </a:pPr>
              <a:r>
                <a:rPr lang="en-US" sz="4500" dirty="0">
                  <a:solidFill>
                    <a:srgbClr val="9C5BCD">
                      <a:alpha val="10000"/>
                    </a:srgbClr>
                  </a:solidFill>
                  <a:latin typeface="Impact" pitchFamily="34" charset="0"/>
                </a:rPr>
                <a:t>02</a:t>
              </a:r>
            </a:p>
          </p:txBody>
        </p:sp>
        <p:sp>
          <p:nvSpPr>
            <p:cNvPr id="46" name="Text 4">
              <a:extLst>
                <a:ext uri="{FF2B5EF4-FFF2-40B4-BE49-F238E27FC236}">
                  <a16:creationId xmlns:a16="http://schemas.microsoft.com/office/drawing/2014/main" id="{691AB4ED-0B25-6DD3-080F-5ABD2BEA7AF6}"/>
                </a:ext>
              </a:extLst>
            </p:cNvPr>
            <p:cNvSpPr/>
            <p:nvPr/>
          </p:nvSpPr>
          <p:spPr>
            <a:xfrm>
              <a:off x="3450800" y="2545846"/>
              <a:ext cx="2404963" cy="5938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spcAft>
                  <a:spcPts val="600"/>
                </a:spcAft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대기업 기술 스택 구현을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  <a:p>
              <a:pPr>
                <a:spcAft>
                  <a:spcPts val="600"/>
                </a:spcAft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통한 실무 역량 고도화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7" name="Text 5">
              <a:extLst>
                <a:ext uri="{FF2B5EF4-FFF2-40B4-BE49-F238E27FC236}">
                  <a16:creationId xmlns:a16="http://schemas.microsoft.com/office/drawing/2014/main" id="{F488AEF8-639F-9BC1-C93B-D4D76073B8DD}"/>
                </a:ext>
              </a:extLst>
            </p:cNvPr>
            <p:cNvSpPr/>
            <p:nvPr/>
          </p:nvSpPr>
          <p:spPr>
            <a:xfrm>
              <a:off x="3450800" y="3300306"/>
              <a:ext cx="2404963" cy="130075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</a:pP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실시간 재고 관리 시스템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 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안전한 결제 시스템 통합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, 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마이크로 서비스 아키텍처 등 복잡하고 고도화된</a:t>
              </a:r>
              <a:endParaRPr lang="en-US" altLang="ko-KR" sz="8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</a:pP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기술 스택의 실전 구현을 통해 단순 학습을 넘어</a:t>
              </a:r>
              <a:b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</a:b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대규모 상용 서비스 개발에 필수적인 요소인</a:t>
              </a:r>
              <a:endParaRPr lang="en-US" altLang="ko-KR" sz="800" spc="-7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</a:pP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문제 해결 능력과 시스템 설계 역량을</a:t>
              </a:r>
              <a:b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</a:b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체계적으로 내재화 하고자 하였습니다</a:t>
              </a:r>
              <a: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  <a:t>.</a:t>
              </a: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3DC09DBD-2ADA-E40E-61EA-7432FDC9C613}"/>
              </a:ext>
            </a:extLst>
          </p:cNvPr>
          <p:cNvGrpSpPr/>
          <p:nvPr/>
        </p:nvGrpSpPr>
        <p:grpSpPr>
          <a:xfrm>
            <a:off x="6236120" y="2260096"/>
            <a:ext cx="2404963" cy="2340966"/>
            <a:chOff x="6236120" y="2260096"/>
            <a:chExt cx="2404963" cy="2340966"/>
          </a:xfrm>
        </p:grpSpPr>
        <p:sp>
          <p:nvSpPr>
            <p:cNvPr id="56" name="Text 1">
              <a:extLst>
                <a:ext uri="{FF2B5EF4-FFF2-40B4-BE49-F238E27FC236}">
                  <a16:creationId xmlns:a16="http://schemas.microsoft.com/office/drawing/2014/main" id="{99FA5066-9B4E-8A59-91C8-FA03711C2196}"/>
                </a:ext>
              </a:extLst>
            </p:cNvPr>
            <p:cNvSpPr/>
            <p:nvPr/>
          </p:nvSpPr>
          <p:spPr>
            <a:xfrm>
              <a:off x="6236120" y="2260096"/>
              <a:ext cx="648510" cy="5715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4500"/>
                </a:lnSpc>
              </a:pPr>
              <a:r>
                <a:rPr lang="en-US" sz="4500" dirty="0">
                  <a:solidFill>
                    <a:srgbClr val="9C5BCD">
                      <a:alpha val="10000"/>
                    </a:srgbClr>
                  </a:solidFill>
                  <a:latin typeface="Impact" pitchFamily="34" charset="0"/>
                </a:rPr>
                <a:t>03</a:t>
              </a:r>
            </a:p>
          </p:txBody>
        </p:sp>
        <p:sp>
          <p:nvSpPr>
            <p:cNvPr id="57" name="Text 4">
              <a:extLst>
                <a:ext uri="{FF2B5EF4-FFF2-40B4-BE49-F238E27FC236}">
                  <a16:creationId xmlns:a16="http://schemas.microsoft.com/office/drawing/2014/main" id="{26C09D71-9AA7-5115-CFD4-B497AD55601F}"/>
                </a:ext>
              </a:extLst>
            </p:cNvPr>
            <p:cNvSpPr/>
            <p:nvPr/>
          </p:nvSpPr>
          <p:spPr>
            <a:xfrm>
              <a:off x="6236120" y="2545846"/>
              <a:ext cx="2404963" cy="5938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spcAft>
                  <a:spcPts val="600"/>
                </a:spcAft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실제 상용 서비스 벤치마킹을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  <a:p>
              <a:pPr>
                <a:spcAft>
                  <a:spcPts val="600"/>
                </a:spcAft>
              </a:pPr>
              <a:r>
                <a:rPr lang="ko-KR" altLang="en-US" sz="1400" spc="-70" dirty="0">
                  <a:solidFill>
                    <a:srgbClr val="7222AE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통한 포트폴리오 경쟁력 극대화</a:t>
              </a:r>
              <a:endParaRPr lang="en-US" altLang="ko-KR" sz="1400" spc="-70" dirty="0">
                <a:solidFill>
                  <a:srgbClr val="7222AE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58" name="Text 5">
              <a:extLst>
                <a:ext uri="{FF2B5EF4-FFF2-40B4-BE49-F238E27FC236}">
                  <a16:creationId xmlns:a16="http://schemas.microsoft.com/office/drawing/2014/main" id="{B8B10A2F-762A-0080-0DCB-1ECE758F0776}"/>
                </a:ext>
              </a:extLst>
            </p:cNvPr>
            <p:cNvSpPr/>
            <p:nvPr/>
          </p:nvSpPr>
          <p:spPr>
            <a:xfrm>
              <a:off x="6236120" y="3300306"/>
              <a:ext cx="2404963" cy="1300756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SSF Shop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이라는 검증된 실무 플랫폼을 벤치마킹하여</a:t>
              </a:r>
              <a:b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</a:b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실제 서비스 수준의 </a:t>
              </a:r>
              <a: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UX/UI, </a:t>
              </a: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비즈니스 로직과</a:t>
              </a:r>
            </a:p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운영 프로세스를 구현함으로써 이론이 아닌</a:t>
              </a:r>
              <a:br>
                <a: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</a:br>
              <a:r>
                <a:rPr lang="ko-KR" altLang="en-US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현장 중심의 실전 경험을 기반으로 한</a:t>
              </a:r>
            </a:p>
            <a:p>
              <a:pPr marL="0" indent="0" algn="l">
                <a:lnSpc>
                  <a:spcPct val="150000"/>
                </a:lnSpc>
                <a:spcBef>
                  <a:spcPts val="300"/>
                </a:spcBef>
                <a:spcAft>
                  <a:spcPts val="300"/>
                </a:spcAft>
                <a:buNone/>
              </a:pP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차별화된 포트폴리오 구축과 채용 시장에서의</a:t>
              </a:r>
              <a:b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</a:br>
              <a:r>
                <a:rPr lang="ko-KR" altLang="en-US" sz="800" b="1" spc="-70" dirty="0">
                  <a:solidFill>
                    <a:srgbClr val="8C29C9"/>
                  </a:solidFill>
                  <a:latin typeface="+mn-ea"/>
                </a:rPr>
                <a:t>경쟁력 확보를 목표로 하였습니다</a:t>
              </a:r>
              <a:r>
                <a:rPr lang="en-US" altLang="ko-KR" sz="800" b="1" spc="-70" dirty="0">
                  <a:solidFill>
                    <a:srgbClr val="8C29C9"/>
                  </a:solidFill>
                  <a:latin typeface="+mn-ea"/>
                </a:rPr>
                <a:t>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29C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6975FD-7C74-594C-8658-396B78F27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0">
            <a:extLst>
              <a:ext uri="{FF2B5EF4-FFF2-40B4-BE49-F238E27FC236}">
                <a16:creationId xmlns:a16="http://schemas.microsoft.com/office/drawing/2014/main" id="{C268445E-F5AF-A260-4452-4DEF8A92F634}"/>
              </a:ext>
            </a:extLst>
          </p:cNvPr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Role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Definition</a:t>
            </a:r>
          </a:p>
        </p:txBody>
      </p:sp>
      <p:sp>
        <p:nvSpPr>
          <p:cNvPr id="48" name="Text 5">
            <a:extLst>
              <a:ext uri="{FF2B5EF4-FFF2-40B4-BE49-F238E27FC236}">
                <a16:creationId xmlns:a16="http://schemas.microsoft.com/office/drawing/2014/main" id="{53FFAC87-CAC2-7403-E4C8-D1A5E756340B}"/>
              </a:ext>
            </a:extLst>
          </p:cNvPr>
          <p:cNvSpPr/>
          <p:nvPr/>
        </p:nvSpPr>
        <p:spPr>
          <a:xfrm>
            <a:off x="4788877" y="457009"/>
            <a:ext cx="3806573" cy="2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en-US" altLang="ko-KR" sz="1600" dirty="0">
                <a:solidFill>
                  <a:schemeClr val="bg1">
                    <a:alpha val="20000"/>
                  </a:schemeClr>
                </a:solidFill>
                <a:latin typeface="+mn-ea"/>
                <a:cs typeface="Helvetica" pitchFamily="34" charset="-120"/>
              </a:rPr>
              <a:t>Frontend &amp; Backend</a:t>
            </a:r>
          </a:p>
        </p:txBody>
      </p:sp>
      <p:sp>
        <p:nvSpPr>
          <p:cNvPr id="49" name="Text 5">
            <a:extLst>
              <a:ext uri="{FF2B5EF4-FFF2-40B4-BE49-F238E27FC236}">
                <a16:creationId xmlns:a16="http://schemas.microsoft.com/office/drawing/2014/main" id="{0C53CB8D-5F4C-F25C-DF75-2D179419E289}"/>
              </a:ext>
            </a:extLst>
          </p:cNvPr>
          <p:cNvSpPr/>
          <p:nvPr/>
        </p:nvSpPr>
        <p:spPr>
          <a:xfrm>
            <a:off x="4788876" y="7411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spcAft>
                <a:spcPts val="600"/>
              </a:spcAft>
              <a:buNone/>
            </a:pP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UI/UX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Redux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상태 관리</a:t>
            </a:r>
            <a:endParaRPr lang="en-US" altLang="ko-KR" sz="1400" spc="-7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48710F93-5357-689B-A5F3-10F59C4A65CA}"/>
              </a:ext>
            </a:extLst>
          </p:cNvPr>
          <p:cNvSpPr/>
          <p:nvPr/>
        </p:nvSpPr>
        <p:spPr>
          <a:xfrm>
            <a:off x="4788876" y="10313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목록</a:t>
            </a:r>
            <a:r>
              <a:rPr lang="en-US" altLang="ko-KR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장바구니 기능 구현</a:t>
            </a: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AFE5766C-530B-61E6-43EC-37C74B02045D}"/>
              </a:ext>
            </a:extLst>
          </p:cNvPr>
          <p:cNvSpPr/>
          <p:nvPr/>
        </p:nvSpPr>
        <p:spPr>
          <a:xfrm>
            <a:off x="4788876" y="13242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컴포넌트 개발</a:t>
            </a:r>
            <a:r>
              <a:rPr lang="en-US" altLang="ko-KR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라우팅 설정</a:t>
            </a:r>
            <a:endParaRPr lang="en-US" altLang="ko-KR" sz="1400" spc="-70" dirty="0">
              <a:solidFill>
                <a:schemeClr val="bg1">
                  <a:alpha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2BB1850F-5E88-2C5A-63EC-FD02C0603E8C}"/>
              </a:ext>
            </a:extLst>
          </p:cNvPr>
          <p:cNvSpPr/>
          <p:nvPr/>
        </p:nvSpPr>
        <p:spPr>
          <a:xfrm>
            <a:off x="4788876" y="16144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회원 관리</a:t>
            </a:r>
            <a:r>
              <a:rPr lang="en-US" altLang="ko-KR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주문 프로세스 구현</a:t>
            </a:r>
            <a:endParaRPr lang="en-US" altLang="ko-KR" sz="1400" spc="-70" dirty="0">
              <a:solidFill>
                <a:schemeClr val="bg1">
                  <a:alpha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482DD2B-A6D1-0B4F-9A91-3D8F2E1FFD0E}"/>
              </a:ext>
            </a:extLst>
          </p:cNvPr>
          <p:cNvSpPr/>
          <p:nvPr/>
        </p:nvSpPr>
        <p:spPr>
          <a:xfrm>
            <a:off x="4788876" y="18988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REST API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Spring Security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설정</a:t>
            </a:r>
            <a:endParaRPr lang="en-US" altLang="ko-KR" sz="1400" spc="-70" dirty="0">
              <a:solidFill>
                <a:schemeClr val="bg1">
                  <a:alpha val="31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A5AE6BB-365B-632A-4CA4-7D4AB16A3637}"/>
              </a:ext>
            </a:extLst>
          </p:cNvPr>
          <p:cNvSpPr/>
          <p:nvPr/>
        </p:nvSpPr>
        <p:spPr>
          <a:xfrm>
            <a:off x="4788876" y="21890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인증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/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인가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결제 시스템 연동</a:t>
            </a:r>
            <a:endParaRPr lang="en-US" altLang="ko-KR" sz="1400" spc="-70" dirty="0">
              <a:solidFill>
                <a:schemeClr val="bg1">
                  <a:alpha val="24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40191EF-D3F7-4ED5-9308-B39BF87AA31A}"/>
              </a:ext>
            </a:extLst>
          </p:cNvPr>
          <p:cNvSpPr/>
          <p:nvPr/>
        </p:nvSpPr>
        <p:spPr>
          <a:xfrm>
            <a:off x="4788876" y="24818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데이터베이스 설계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en-US" altLang="ko-KR" sz="1400" spc="-70" dirty="0" err="1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JdbcTemplate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 </a:t>
            </a: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구현</a:t>
            </a:r>
            <a:endParaRPr lang="en-US" altLang="ko-KR" sz="1400" spc="-70" dirty="0">
              <a:solidFill>
                <a:schemeClr val="bg1">
                  <a:alpha val="12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B9CF8A5-86AC-D1C2-7EA9-BFA88D52374E}"/>
              </a:ext>
            </a:extLst>
          </p:cNvPr>
          <p:cNvSpPr/>
          <p:nvPr/>
        </p:nvSpPr>
        <p:spPr>
          <a:xfrm>
            <a:off x="4788876" y="27720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관리</a:t>
            </a:r>
            <a:r>
              <a:rPr lang="en-US" altLang="ko-KR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재고 시스템 개발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C4324A0-6BF9-3F16-6F81-CA382B01D2E6}"/>
              </a:ext>
            </a:extLst>
          </p:cNvPr>
          <p:cNvGrpSpPr/>
          <p:nvPr/>
        </p:nvGrpSpPr>
        <p:grpSpPr>
          <a:xfrm>
            <a:off x="556259" y="1805336"/>
            <a:ext cx="4107181" cy="2795726"/>
            <a:chOff x="556259" y="1805336"/>
            <a:chExt cx="4107181" cy="2795726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296942-A38F-761C-A934-0DC6E04A85A2}"/>
                </a:ext>
              </a:extLst>
            </p:cNvPr>
            <p:cNvGrpSpPr/>
            <p:nvPr/>
          </p:nvGrpSpPr>
          <p:grpSpPr>
            <a:xfrm>
              <a:off x="556259" y="1805336"/>
              <a:ext cx="4107181" cy="571500"/>
              <a:chOff x="3928109" y="549406"/>
              <a:chExt cx="4107181" cy="571500"/>
            </a:xfrm>
          </p:grpSpPr>
          <p:sp>
            <p:nvSpPr>
              <p:cNvPr id="26" name="Text 1">
                <a:extLst>
                  <a:ext uri="{FF2B5EF4-FFF2-40B4-BE49-F238E27FC236}">
                    <a16:creationId xmlns:a16="http://schemas.microsoft.com/office/drawing/2014/main" id="{C4613315-5CEA-F1D6-65B1-BC594371C13A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7" name="Text 4">
                <a:extLst>
                  <a:ext uri="{FF2B5EF4-FFF2-40B4-BE49-F238E27FC236}">
                    <a16:creationId xmlns:a16="http://schemas.microsoft.com/office/drawing/2014/main" id="{01A6DBA4-CB30-2BEC-9B08-2BFEBDA60D17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이동석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8" name="Text 5">
                <a:extLst>
                  <a:ext uri="{FF2B5EF4-FFF2-40B4-BE49-F238E27FC236}">
                    <a16:creationId xmlns:a16="http://schemas.microsoft.com/office/drawing/2014/main" id="{C8B282ED-FE5D-EF91-85AD-055473843D12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회원가입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발급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/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로그아웃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마이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정보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탈퇴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D31762A-0084-045C-8613-5FD06A6B9AC9}"/>
                </a:ext>
              </a:extLst>
            </p:cNvPr>
            <p:cNvGrpSpPr/>
            <p:nvPr/>
          </p:nvGrpSpPr>
          <p:grpSpPr>
            <a:xfrm>
              <a:off x="556259" y="2546745"/>
              <a:ext cx="4107181" cy="571500"/>
              <a:chOff x="3928109" y="549406"/>
              <a:chExt cx="4107181" cy="571500"/>
            </a:xfrm>
          </p:grpSpPr>
          <p:sp>
            <p:nvSpPr>
              <p:cNvPr id="22" name="Text 1">
                <a:extLst>
                  <a:ext uri="{FF2B5EF4-FFF2-40B4-BE49-F238E27FC236}">
                    <a16:creationId xmlns:a16="http://schemas.microsoft.com/office/drawing/2014/main" id="{C003F02D-7209-8C6F-6A18-1129A591B54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02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3" name="Text 4">
                <a:extLst>
                  <a:ext uri="{FF2B5EF4-FFF2-40B4-BE49-F238E27FC236}">
                    <a16:creationId xmlns:a16="http://schemas.microsoft.com/office/drawing/2014/main" id="{6EA93F75-7677-7C6D-67A2-0349D3A160A2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하승주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5" name="Text 5">
                <a:extLst>
                  <a:ext uri="{FF2B5EF4-FFF2-40B4-BE49-F238E27FC236}">
                    <a16:creationId xmlns:a16="http://schemas.microsoft.com/office/drawing/2014/main" id="{58BAD0CB-3F1F-E7D6-AD71-05428EE7B6F0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검색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정렬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필터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탭 메뉴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계정 기록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29E000D-6D5C-DDE0-1090-D87356C9ACD2}"/>
                </a:ext>
              </a:extLst>
            </p:cNvPr>
            <p:cNvGrpSpPr/>
            <p:nvPr/>
          </p:nvGrpSpPr>
          <p:grpSpPr>
            <a:xfrm>
              <a:off x="556259" y="3288154"/>
              <a:ext cx="4107181" cy="571500"/>
              <a:chOff x="3928109" y="549406"/>
              <a:chExt cx="4107181" cy="571500"/>
            </a:xfrm>
          </p:grpSpPr>
          <p:sp>
            <p:nvSpPr>
              <p:cNvPr id="19" name="Text 1">
                <a:extLst>
                  <a:ext uri="{FF2B5EF4-FFF2-40B4-BE49-F238E27FC236}">
                    <a16:creationId xmlns:a16="http://schemas.microsoft.com/office/drawing/2014/main" id="{437B0166-3DC2-E3A7-5622-8AA835DFE19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03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0" name="Text 4">
                <a:extLst>
                  <a:ext uri="{FF2B5EF4-FFF2-40B4-BE49-F238E27FC236}">
                    <a16:creationId xmlns:a16="http://schemas.microsoft.com/office/drawing/2014/main" id="{F3009315-8D3C-CAA8-AD93-A25FDBFC8B64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김소현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1" name="Text 5">
                <a:extLst>
                  <a:ext uri="{FF2B5EF4-FFF2-40B4-BE49-F238E27FC236}">
                    <a16:creationId xmlns:a16="http://schemas.microsoft.com/office/drawing/2014/main" id="{82B5495B-37CB-1DCD-3640-90F40F75964A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금액 계산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배송지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결제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수단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완료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주문번호 생성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추적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2563CA2-24F5-1890-52DB-1787E71B20FB}"/>
                </a:ext>
              </a:extLst>
            </p:cNvPr>
            <p:cNvGrpSpPr/>
            <p:nvPr/>
          </p:nvGrpSpPr>
          <p:grpSpPr>
            <a:xfrm>
              <a:off x="556259" y="4029562"/>
              <a:ext cx="4107181" cy="571500"/>
              <a:chOff x="3928109" y="549406"/>
              <a:chExt cx="4107181" cy="571500"/>
            </a:xfrm>
          </p:grpSpPr>
          <p:sp>
            <p:nvSpPr>
              <p:cNvPr id="16" name="Text 1">
                <a:extLst>
                  <a:ext uri="{FF2B5EF4-FFF2-40B4-BE49-F238E27FC236}">
                    <a16:creationId xmlns:a16="http://schemas.microsoft.com/office/drawing/2014/main" id="{9684F89F-6054-C643-78D5-291AAF374D4D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04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17" name="Text 4">
                <a:extLst>
                  <a:ext uri="{FF2B5EF4-FFF2-40B4-BE49-F238E27FC236}">
                    <a16:creationId xmlns:a16="http://schemas.microsoft.com/office/drawing/2014/main" id="{D034CD2C-0F85-92F2-DC0E-AE0025C9AFD5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박도윤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18" name="Text 5">
                <a:extLst>
                  <a:ext uri="{FF2B5EF4-FFF2-40B4-BE49-F238E27FC236}">
                    <a16:creationId xmlns:a16="http://schemas.microsoft.com/office/drawing/2014/main" id="{40494B8C-8A44-47CA-E623-16534573B284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등록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수정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삭제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리뷰 관리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관리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116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4">
            <a:extLst>
              <a:ext uri="{FF2B5EF4-FFF2-40B4-BE49-F238E27FC236}">
                <a16:creationId xmlns:a16="http://schemas.microsoft.com/office/drawing/2014/main" id="{59261FD1-F31B-D280-DA87-FE4C4C15115A}"/>
              </a:ext>
            </a:extLst>
          </p:cNvPr>
          <p:cNvSpPr/>
          <p:nvPr/>
        </p:nvSpPr>
        <p:spPr>
          <a:xfrm>
            <a:off x="261025" y="437221"/>
            <a:ext cx="355659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0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defRPr/>
            </a:pPr>
            <a:r>
              <a:rPr lang="ko-KR" altLang="en-US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상세 </a:t>
            </a:r>
            <a:r>
              <a:rPr lang="ko-KR" altLang="en-US" sz="1400" spc="-70" dirty="0">
                <a:solidFill>
                  <a:schemeClr val="bg1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 </a:t>
            </a:r>
            <a:r>
              <a:rPr kumimoji="0" lang="en-US" altLang="ko-KR" sz="9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/product/</a:t>
            </a:r>
            <a:r>
              <a:rPr lang="en-US" altLang="ko-KR" sz="9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product</a:t>
            </a:r>
            <a:r>
              <a:rPr lang="en-US" altLang="ko-KR" sz="900" dirty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</a:rPr>
              <a:t>-detail</a:t>
            </a:r>
            <a:endParaRPr kumimoji="0" lang="en-US" altLang="ko-KR" sz="9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  <a:p>
            <a:pPr marL="0" indent="0" algn="l">
              <a:spcAft>
                <a:spcPts val="600"/>
              </a:spcAft>
              <a:buNone/>
            </a:pPr>
            <a:endParaRPr lang="en-US" altLang="ko-KR" sz="1400" spc="-70" dirty="0"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41" name="Text 5">
            <a:extLst>
              <a:ext uri="{FF2B5EF4-FFF2-40B4-BE49-F238E27FC236}">
                <a16:creationId xmlns:a16="http://schemas.microsoft.com/office/drawing/2014/main" id="{CBDCC3CA-DF4A-3D1A-4DAE-9ADF05CCE05A}"/>
              </a:ext>
            </a:extLst>
          </p:cNvPr>
          <p:cNvSpPr/>
          <p:nvPr/>
        </p:nvSpPr>
        <p:spPr>
          <a:xfrm>
            <a:off x="276176" y="157745"/>
            <a:ext cx="100139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>
                <a:latin typeface="+mn-ea"/>
              </a:rPr>
              <a:t>03-01</a:t>
            </a:r>
            <a:endParaRPr lang="en-US" sz="900" spc="300" dirty="0">
              <a:latin typeface="+mn-ea"/>
            </a:endParaRPr>
          </a:p>
        </p:txBody>
      </p:sp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3793185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3274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9133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디스크립션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L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네비게이터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하위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표시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하트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저장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R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_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퍼가기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썸네일 리스트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칸씩 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드랍다운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20434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pic>
        <p:nvPicPr>
          <p:cNvPr id="88" name="그림 87">
            <a:extLst>
              <a:ext uri="{FF2B5EF4-FFF2-40B4-BE49-F238E27FC236}">
                <a16:creationId xmlns:a16="http://schemas.microsoft.com/office/drawing/2014/main" id="{2C2AC96B-1D37-FCD5-E96D-2F59D759A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025" y="852488"/>
            <a:ext cx="5804495" cy="3498374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D26E4BCB-9B21-E5C5-3362-8A96BF92CFAD}"/>
              </a:ext>
            </a:extLst>
          </p:cNvPr>
          <p:cNvSpPr/>
          <p:nvPr/>
        </p:nvSpPr>
        <p:spPr>
          <a:xfrm>
            <a:off x="196254" y="822008"/>
            <a:ext cx="5934036" cy="290512"/>
          </a:xfrm>
          <a:prstGeom prst="roundRect">
            <a:avLst/>
          </a:prstGeom>
          <a:solidFill>
            <a:schemeClr val="tx1">
              <a:alpha val="2000"/>
            </a:schemeClr>
          </a:solidFill>
          <a:ln cap="rnd">
            <a:solidFill>
              <a:srgbClr val="7222AE">
                <a:alpha val="4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819FA6D4-7ECD-E534-D932-849F309270B2}"/>
              </a:ext>
            </a:extLst>
          </p:cNvPr>
          <p:cNvSpPr/>
          <p:nvPr/>
        </p:nvSpPr>
        <p:spPr>
          <a:xfrm>
            <a:off x="3090882" y="749618"/>
            <a:ext cx="144780" cy="144780"/>
          </a:xfrm>
          <a:prstGeom prst="ellipse">
            <a:avLst/>
          </a:prstGeom>
          <a:solidFill>
            <a:srgbClr val="8C2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" rtlCol="0" anchor="ctr"/>
          <a:lstStyle/>
          <a:p>
            <a:pPr algn="ctr"/>
            <a:r>
              <a:rPr lang="en-US" altLang="ko-KR" sz="900" dirty="0"/>
              <a:t>1</a:t>
            </a:r>
            <a:endParaRPr lang="ko-KR" altLang="en-US" sz="900" dirty="0"/>
          </a:p>
        </p:txBody>
      </p:sp>
      <p:sp>
        <p:nvSpPr>
          <p:cNvPr id="111" name="사각형: 둥근 모서리 110">
            <a:extLst>
              <a:ext uri="{FF2B5EF4-FFF2-40B4-BE49-F238E27FC236}">
                <a16:creationId xmlns:a16="http://schemas.microsoft.com/office/drawing/2014/main" id="{5BECC8B0-0004-E136-6973-371C03A359B8}"/>
              </a:ext>
            </a:extLst>
          </p:cNvPr>
          <p:cNvSpPr/>
          <p:nvPr/>
        </p:nvSpPr>
        <p:spPr>
          <a:xfrm>
            <a:off x="196254" y="1134428"/>
            <a:ext cx="779106" cy="1570672"/>
          </a:xfrm>
          <a:prstGeom prst="roundRect">
            <a:avLst>
              <a:gd name="adj" fmla="val 5909"/>
            </a:avLst>
          </a:prstGeom>
          <a:solidFill>
            <a:schemeClr val="tx1">
              <a:alpha val="2000"/>
            </a:schemeClr>
          </a:solidFill>
          <a:ln cap="rnd">
            <a:solidFill>
              <a:srgbClr val="7222AE">
                <a:alpha val="4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E842C794-AC1C-51F1-8CD4-5B571FA938FC}"/>
              </a:ext>
            </a:extLst>
          </p:cNvPr>
          <p:cNvSpPr/>
          <p:nvPr/>
        </p:nvSpPr>
        <p:spPr>
          <a:xfrm>
            <a:off x="123865" y="1827372"/>
            <a:ext cx="144780" cy="144780"/>
          </a:xfrm>
          <a:prstGeom prst="ellipse">
            <a:avLst/>
          </a:prstGeom>
          <a:solidFill>
            <a:srgbClr val="8C29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" rtlCol="0" anchor="ctr"/>
          <a:lstStyle/>
          <a:p>
            <a:pPr algn="ctr"/>
            <a:r>
              <a:rPr lang="en-US" altLang="ko-KR" sz="900" dirty="0"/>
              <a:t>2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4138272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420</Words>
  <Application>Microsoft Office PowerPoint</Application>
  <PresentationFormat>화면 슬라이드 쇼(16:9)</PresentationFormat>
  <Paragraphs>69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Segoe Script</vt:lpstr>
      <vt:lpstr>Helvetica</vt:lpstr>
      <vt:lpstr>맑은 고딕</vt:lpstr>
      <vt:lpstr>Arial</vt:lpstr>
      <vt:lpstr>Impact</vt:lpstr>
      <vt:lpstr>HY견고딕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SSF Shop Benchmarking Project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Fashion E-Commerce Fullstack App</dc:title>
  <dc:subject>Project Presentation</dc:subject>
  <dc:creator>Fashion E-Commerce Team</dc:creator>
  <cp:lastModifiedBy>동석 이</cp:lastModifiedBy>
  <cp:revision>73</cp:revision>
  <dcterms:created xsi:type="dcterms:W3CDTF">2025-10-27T11:26:58Z</dcterms:created>
  <dcterms:modified xsi:type="dcterms:W3CDTF">2025-10-28T09:24:06Z</dcterms:modified>
</cp:coreProperties>
</file>